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Relationship Id="rId5" Type="http://schemas.microsoft.com/office/2007/relationships/hdphoto" Target="../media/hdphoto4.wdp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Математика">
            <a:extLst>
              <a:ext uri="{FF2B5EF4-FFF2-40B4-BE49-F238E27FC236}">
                <a16:creationId xmlns:a16="http://schemas.microsoft.com/office/drawing/2014/main" id="{C2559E20-AD0B-4C39-ABF5-021C0CC9F5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72731" y="2309070"/>
            <a:ext cx="914400" cy="914400"/>
          </a:xfrm>
          <a:prstGeom prst="rect">
            <a:avLst/>
          </a:prstGeom>
        </p:spPr>
      </p:pic>
      <p:pic>
        <p:nvPicPr>
          <p:cNvPr id="13" name="Рисунок 12" descr="Открытая книга">
            <a:extLst>
              <a:ext uri="{FF2B5EF4-FFF2-40B4-BE49-F238E27FC236}">
                <a16:creationId xmlns:a16="http://schemas.microsoft.com/office/drawing/2014/main" id="{FDE70B55-18D7-41D5-829E-7A1E3865BF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50840" y="4706169"/>
            <a:ext cx="914400" cy="9144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F34177-E7CF-4C95-AC2C-2B03D955D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057014"/>
            <a:ext cx="8915399" cy="3720368"/>
          </a:xfrm>
        </p:spPr>
        <p:txBody>
          <a:bodyPr>
            <a:normAutofit/>
          </a:bodyPr>
          <a:lstStyle/>
          <a:p>
            <a:pPr algn="ctr"/>
            <a:r>
              <a:rPr lang="ru-RU" sz="8800" b="1" dirty="0">
                <a:ln w="9525">
                  <a:solidFill>
                    <a:schemeClr val="tx2"/>
                  </a:solidFill>
                  <a:prstDash val="solid"/>
                </a:ln>
                <a:solidFill>
                  <a:schemeClr val="accent5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  <a:reflection blurRad="6350" stA="55000" endA="50" endPos="85000" dist="29997" dir="5400000" sy="-100000" algn="bl" rotWithShape="0"/>
                </a:effectLst>
                <a:latin typeface="Mistral" panose="03090702030407020403" pitchFamily="66" charset="0"/>
              </a:rPr>
              <a:t>История появления дробей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A06E41-54EA-435E-BB41-71E7749FE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ru-RU" sz="3600" dirty="0">
                <a:solidFill>
                  <a:srgbClr val="00B05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  <a:latin typeface="Arial Black" panose="020B0A04020102020204" pitchFamily="34" charset="0"/>
              </a:rPr>
              <a:t>Часть 1 : дроби обыкновенные</a:t>
            </a:r>
          </a:p>
        </p:txBody>
      </p:sp>
      <p:pic>
        <p:nvPicPr>
          <p:cNvPr id="7" name="Рисунок 6" descr="Академическая шапочка">
            <a:extLst>
              <a:ext uri="{FF2B5EF4-FFF2-40B4-BE49-F238E27FC236}">
                <a16:creationId xmlns:a16="http://schemas.microsoft.com/office/drawing/2014/main" id="{879593C7-B810-4C3D-B53E-023AA3A229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157754" y="5943600"/>
            <a:ext cx="914400" cy="914400"/>
          </a:xfrm>
          <a:prstGeom prst="rect">
            <a:avLst/>
          </a:prstGeom>
        </p:spPr>
      </p:pic>
      <p:pic>
        <p:nvPicPr>
          <p:cNvPr id="9" name="Рисунок 8" descr="Часы">
            <a:extLst>
              <a:ext uri="{FF2B5EF4-FFF2-40B4-BE49-F238E27FC236}">
                <a16:creationId xmlns:a16="http://schemas.microsoft.com/office/drawing/2014/main" id="{6220418C-D017-494F-BD1A-8BC06B5F4E9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46932" y="5943600"/>
            <a:ext cx="914400" cy="914400"/>
          </a:xfrm>
          <a:prstGeom prst="rect">
            <a:avLst/>
          </a:prstGeom>
        </p:spPr>
      </p:pic>
      <p:pic>
        <p:nvPicPr>
          <p:cNvPr id="11" name="Рисунок 10" descr="Ластик">
            <a:extLst>
              <a:ext uri="{FF2B5EF4-FFF2-40B4-BE49-F238E27FC236}">
                <a16:creationId xmlns:a16="http://schemas.microsoft.com/office/drawing/2014/main" id="{58427086-4CB6-4ADF-9C11-70A9693FEFF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340308" y="49713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282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9482E615-0B25-4974-B814-C8E4D37A9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36838" y="1174459"/>
            <a:ext cx="4483725" cy="4753609"/>
          </a:xfrm>
        </p:spPr>
        <p:txBody>
          <a:bodyPr>
            <a:normAutofit/>
          </a:bodyPr>
          <a:lstStyle/>
          <a:p>
            <a:r>
              <a:rPr lang="ru-RU" sz="1800" dirty="0"/>
              <a:t> Острая необходимость в дробях возникла у человечества с древнейших времён. Появление обыкновенных дробей учёные связывают с практическими потребностями человечества. Например, при делёжке добычи, при решении математических задач, в которых нужно было делить целые числа на части, а также при измерении длины, ширины, площади и объёма, времени и т.д. Многие ученые придерживаются мнения, что дробные числа возникли именно в процессе измерения </a:t>
            </a:r>
          </a:p>
        </p:txBody>
      </p:sp>
      <p:pic>
        <p:nvPicPr>
          <p:cNvPr id="1026" name="Picture 2" descr="Речная и озёрная рыба: виды, способы приготовления, рецепты - Кулинарные  заметки Алексея Онегина">
            <a:extLst>
              <a:ext uri="{FF2B5EF4-FFF2-40B4-BE49-F238E27FC236}">
                <a16:creationId xmlns:a16="http://schemas.microsoft.com/office/drawing/2014/main" id="{F63F9013-4F69-48B9-8B7F-75BEF3E45A6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290" b="89071" l="2545" r="97091">
                        <a14:foregroundMark x1="88727" y1="32240" x2="97091" y2="29508"/>
                        <a14:foregroundMark x1="97091" y1="29508" x2="88727" y2="51366"/>
                        <a14:foregroundMark x1="88727" y1="51366" x2="96000" y2="57923"/>
                        <a14:foregroundMark x1="96000" y1="57923" x2="97091" y2="72131"/>
                        <a14:foregroundMark x1="97091" y1="72131" x2="78182" y2="59016"/>
                        <a14:foregroundMark x1="78182" y1="59016" x2="72364" y2="48634"/>
                        <a14:foregroundMark x1="72364" y1="48634" x2="72364" y2="48087"/>
                        <a14:foregroundMark x1="17091" y1="39344" x2="8364" y2="40984"/>
                        <a14:foregroundMark x1="8364" y1="40984" x2="2545" y2="49180"/>
                        <a14:foregroundMark x1="2545" y1="49180" x2="12727" y2="55738"/>
                        <a14:foregroundMark x1="12727" y1="55738" x2="16727" y2="5628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9860" y="996951"/>
            <a:ext cx="5985624" cy="398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A0F884B-29EE-46AC-9353-2145DCE15538}"/>
              </a:ext>
            </a:extLst>
          </p:cNvPr>
          <p:cNvCxnSpPr/>
          <p:nvPr/>
        </p:nvCxnSpPr>
        <p:spPr>
          <a:xfrm>
            <a:off x="7222921" y="1598613"/>
            <a:ext cx="0" cy="338149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000E2400-3243-4591-B9EB-6AD0ECC48EEB}"/>
              </a:ext>
            </a:extLst>
          </p:cNvPr>
          <p:cNvCxnSpPr/>
          <p:nvPr/>
        </p:nvCxnSpPr>
        <p:spPr>
          <a:xfrm>
            <a:off x="8281332" y="1598613"/>
            <a:ext cx="0" cy="338149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B36B8B37-8B78-4320-9C4F-183D8A30C421}"/>
              </a:ext>
            </a:extLst>
          </p:cNvPr>
          <p:cNvCxnSpPr/>
          <p:nvPr/>
        </p:nvCxnSpPr>
        <p:spPr>
          <a:xfrm>
            <a:off x="9683691" y="1598613"/>
            <a:ext cx="0" cy="338149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52D9A9EE-A4D5-4593-AE5E-3F275DD3653D}"/>
              </a:ext>
            </a:extLst>
          </p:cNvPr>
          <p:cNvCxnSpPr/>
          <p:nvPr/>
        </p:nvCxnSpPr>
        <p:spPr>
          <a:xfrm>
            <a:off x="10742102" y="1598613"/>
            <a:ext cx="0" cy="338149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338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3F33DDE1-4F81-492F-B5A8-E240836C1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94002" y="805343"/>
            <a:ext cx="5029010" cy="571004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 </a:t>
            </a:r>
            <a:r>
              <a:rPr lang="ru-RU" sz="1800" dirty="0"/>
              <a:t>Учёные древности считали, что дробные числа не должны рассматриваться в школьном курсе математики. Они считали, что в математике могут рассматриваться только целые числа. Ещё Платон писал: «Если ты хочешь делить единицу, математики тебя просто высмеют и не позволят тебе этого сделать». Однако человеческий опыт показал обратное. Египтяне использовали только элементарные дроби. У этих дробей в числителе всегда стояла единица. В математике данные дроби принято называть единичными или основными. Необходимость в дробях у египтян возникла в связи с высоким развитием архитектуры. Ведь для того, чтобы строить пирамиды, дворцы, сфинксы и храмы, им приходилось вычислять площади, длины, объёмы и т.д. Чтобы их вычислить, им нужно было знать арифметику, и, в частности, дроби.</a:t>
            </a:r>
            <a:endParaRPr lang="ru-RU" dirty="0"/>
          </a:p>
        </p:txBody>
      </p:sp>
      <p:pic>
        <p:nvPicPr>
          <p:cNvPr id="2050" name="Picture 2" descr="Платон / Православие.Ru">
            <a:extLst>
              <a:ext uri="{FF2B5EF4-FFF2-40B4-BE49-F238E27FC236}">
                <a16:creationId xmlns:a16="http://schemas.microsoft.com/office/drawing/2014/main" id="{3BBBADAC-3A4C-4072-8251-94460D0C89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629" y="1283517"/>
            <a:ext cx="4868373" cy="3679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120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DE935505-4398-4F0E-A863-EECD027CC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01630" y="446086"/>
            <a:ext cx="4592782" cy="5414963"/>
          </a:xfrm>
        </p:spPr>
        <p:txBody>
          <a:bodyPr>
            <a:normAutofit lnSpcReduction="10000"/>
          </a:bodyPr>
          <a:lstStyle/>
          <a:p>
            <a:r>
              <a:rPr lang="ru-RU" sz="1800" dirty="0"/>
              <a:t> В Древней Индии уже была создана современная система записи обыкновенных дробей. Индийские дроби отличаются от дробей других народов тем, что числитель у них располагается внизу, а знаменатель находился вверху. Кроме того, у индийцев в дробях не было черты дроби.</a:t>
            </a:r>
          </a:p>
          <a:p>
            <a:r>
              <a:rPr lang="ru-RU" sz="1800" dirty="0"/>
              <a:t>Записывать дроби, как сейчас их записывают в математике, начали арабы. У арабов было несколько способов записи обыкновенных дробей:</a:t>
            </a:r>
          </a:p>
          <a:p>
            <a:r>
              <a:rPr lang="ru-RU" sz="1800" dirty="0"/>
              <a:t>1. Они записывали дроби как индийцы, т.е. писали числитель под знаменателем. Черта дроби появилась только в Средние века.</a:t>
            </a:r>
          </a:p>
          <a:p>
            <a:r>
              <a:rPr lang="ru-RU" sz="1800" dirty="0"/>
              <a:t>2. Также арабы пользовались теми же дробями, что и египтяне, и греки.</a:t>
            </a:r>
          </a:p>
        </p:txBody>
      </p:sp>
      <p:pic>
        <p:nvPicPr>
          <p:cNvPr id="3074" name="Picture 2" descr="дроби на прозрачном фоне 24 фото">
            <a:extLst>
              <a:ext uri="{FF2B5EF4-FFF2-40B4-BE49-F238E27FC236}">
                <a16:creationId xmlns:a16="http://schemas.microsoft.com/office/drawing/2014/main" id="{3CB43655-B6FA-4C4E-9ADE-19478F32DD6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731" y="1612975"/>
            <a:ext cx="2950055" cy="3371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712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457C7500-452E-4632-8D85-0DCB770DA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21080" y="251670"/>
            <a:ext cx="4173332" cy="5609379"/>
          </a:xfrm>
        </p:spPr>
        <p:txBody>
          <a:bodyPr>
            <a:normAutofit/>
          </a:bodyPr>
          <a:lstStyle/>
          <a:p>
            <a:r>
              <a:rPr lang="ru-RU" sz="1800" dirty="0"/>
              <a:t> В первых русских учебниках по математике дроби первоначально называли долями. Само слово дробь на Руси появилось в восьмом веке. В России большой вклад в изучение понятия дроби внёс Магницкий. Он написал учебник по математике, в котором раскрыл такие понятия, как знаменатель, числитель, черта дроби, а также он рассматривает такие понятия, как обыкновенная дробь, правильные и неправильные дроби, смешанные числа и т.д..  На сегодняшний день считается, что дробные числа появились в глубокой древности, задолго до возникновения греческой цивилизации.</a:t>
            </a:r>
          </a:p>
        </p:txBody>
      </p:sp>
      <p:pic>
        <p:nvPicPr>
          <p:cNvPr id="5122" name="Picture 2" descr="Магницкий Леонтий Филиппович - Российский ученый - Биография">
            <a:extLst>
              <a:ext uri="{FF2B5EF4-FFF2-40B4-BE49-F238E27FC236}">
                <a16:creationId xmlns:a16="http://schemas.microsoft.com/office/drawing/2014/main" id="{0883E5BB-CA2C-437E-898C-111B887988E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611" y="1638755"/>
            <a:ext cx="5380516" cy="3580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80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Стоковая иллюстрация «symbol bruch 1/2 gold 3d struktur» | Adobe Stock">
            <a:extLst>
              <a:ext uri="{FF2B5EF4-FFF2-40B4-BE49-F238E27FC236}">
                <a16:creationId xmlns:a16="http://schemas.microsoft.com/office/drawing/2014/main" id="{90CCCE90-E92D-42A1-8B7A-E1D5D8C8D85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222" y="83891"/>
            <a:ext cx="5033238" cy="570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E10767CB-B37A-4F18-94B9-9EF3DF010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7072" y="372975"/>
            <a:ext cx="5710107" cy="6112049"/>
          </a:xfrm>
        </p:spPr>
        <p:txBody>
          <a:bodyPr>
            <a:normAutofit lnSpcReduction="10000"/>
          </a:bodyPr>
          <a:lstStyle/>
          <a:p>
            <a:r>
              <a:rPr lang="ru-RU" sz="1800" dirty="0"/>
              <a:t>В повседневной жизни обыкновенные дроби используются:</a:t>
            </a:r>
          </a:p>
          <a:p>
            <a:r>
              <a:rPr lang="ru-RU" sz="1800" dirty="0"/>
              <a:t>1) При делении целого числа.</a:t>
            </a:r>
          </a:p>
          <a:p>
            <a:r>
              <a:rPr lang="ru-RU" sz="1800" dirty="0"/>
              <a:t>2) При нумерации домов.</a:t>
            </a:r>
          </a:p>
          <a:p>
            <a:r>
              <a:rPr lang="ru-RU" sz="1800" dirty="0"/>
              <a:t>3) В медицине. Например, когда врач назначает больному принимать ½ таблетки три раза в день.</a:t>
            </a:r>
          </a:p>
          <a:p>
            <a:r>
              <a:rPr lang="ru-RU" sz="1800" dirty="0"/>
              <a:t>4) При измерениях.    </a:t>
            </a:r>
          </a:p>
          <a:p>
            <a:r>
              <a:rPr lang="ru-RU" sz="1800" dirty="0"/>
              <a:t>5) В кулинарии. Например, по рецепту нужно добавить ⅓ чайной ложки соды или ½ ложки соли.</a:t>
            </a:r>
          </a:p>
          <a:p>
            <a:r>
              <a:rPr lang="ru-RU" sz="1800" dirty="0"/>
              <a:t>6) В строительстве и т.д.</a:t>
            </a:r>
          </a:p>
          <a:p>
            <a:r>
              <a:rPr lang="ru-RU" sz="1800" dirty="0"/>
              <a:t>В профессиональной сфере обыкновенные дроби используются:</a:t>
            </a:r>
          </a:p>
          <a:p>
            <a:r>
              <a:rPr lang="ru-RU" sz="1800" dirty="0"/>
              <a:t>1) В танцах и музыке.</a:t>
            </a:r>
          </a:p>
          <a:p>
            <a:r>
              <a:rPr lang="ru-RU" sz="1800" dirty="0"/>
              <a:t>2) В спорте. Например, теннисистка пробилась в ½ финала турнира в Мадриде.</a:t>
            </a:r>
          </a:p>
          <a:p>
            <a:r>
              <a:rPr lang="ru-RU" sz="1800" dirty="0"/>
              <a:t>3) В математике, географии, биологии, химии, физике и т.д..</a:t>
            </a:r>
          </a:p>
        </p:txBody>
      </p:sp>
    </p:spTree>
    <p:extLst>
      <p:ext uri="{BB962C8B-B14F-4D97-AF65-F5344CB8AC3E}">
        <p14:creationId xmlns:p14="http://schemas.microsoft.com/office/powerpoint/2010/main" val="251017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B7D998-0485-4711-8AF1-14F1D4599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46088"/>
            <a:ext cx="8408755" cy="976312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Интересно: Главное не перепутать</a:t>
            </a:r>
          </a:p>
        </p:txBody>
      </p:sp>
      <p:pic>
        <p:nvPicPr>
          <p:cNvPr id="6146" name="Picture 2" descr="дроби на прозрачном фоне 24 фото">
            <a:extLst>
              <a:ext uri="{FF2B5EF4-FFF2-40B4-BE49-F238E27FC236}">
                <a16:creationId xmlns:a16="http://schemas.microsoft.com/office/drawing/2014/main" id="{956D7919-8CB4-4F4E-B6F6-4251FC07AA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2" y="1744910"/>
            <a:ext cx="3794970" cy="433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Альтернатива свинцовым снарядам - Охотники.ру">
            <a:extLst>
              <a:ext uri="{FF2B5EF4-FFF2-40B4-BE49-F238E27FC236}">
                <a16:creationId xmlns:a16="http://schemas.microsoft.com/office/drawing/2014/main" id="{5FF062DF-7927-4534-9BF8-C72600A36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118" y="1510018"/>
            <a:ext cx="5968176" cy="447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382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B34C3C-2FFB-41BF-A1BB-C89ED33B8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dirty="0">
                <a:latin typeface="Mistral" panose="03090702030407020403" pitchFamily="66" charset="0"/>
              </a:rPr>
              <a:t>С п а с и б о  з а  в н и м а н и е ! !</a:t>
            </a:r>
          </a:p>
        </p:txBody>
      </p:sp>
    </p:spTree>
    <p:extLst>
      <p:ext uri="{BB962C8B-B14F-4D97-AF65-F5344CB8AC3E}">
        <p14:creationId xmlns:p14="http://schemas.microsoft.com/office/powerpoint/2010/main" val="195221876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568</Words>
  <Application>Microsoft Office PowerPoint</Application>
  <PresentationFormat>Широкоэкранный</PresentationFormat>
  <Paragraphs>22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Century Gothic</vt:lpstr>
      <vt:lpstr>Mistral</vt:lpstr>
      <vt:lpstr>Wingdings 3</vt:lpstr>
      <vt:lpstr>Легкий дым</vt:lpstr>
      <vt:lpstr>История появления дробей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Интересно: Главное не перепутать</vt:lpstr>
      <vt:lpstr>С п а с и б о  з а  в н и м а н и е !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появления дробей</dc:title>
  <dc:creator>Пользователь</dc:creator>
  <cp:lastModifiedBy>Пользователь</cp:lastModifiedBy>
  <cp:revision>19</cp:revision>
  <dcterms:created xsi:type="dcterms:W3CDTF">2026-03-07T16:29:18Z</dcterms:created>
  <dcterms:modified xsi:type="dcterms:W3CDTF">2026-03-07T16:48:58Z</dcterms:modified>
</cp:coreProperties>
</file>