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92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0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0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1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5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32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5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4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0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8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3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6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5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5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8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еро и чернильница картинки - 78 фото">
            <a:extLst>
              <a:ext uri="{FF2B5EF4-FFF2-40B4-BE49-F238E27FC236}">
                <a16:creationId xmlns:a16="http://schemas.microsoft.com/office/drawing/2014/main" id="{26C97B15-9D4E-4DC1-9419-483DCA93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55" b="98239" l="9916" r="96414">
                        <a14:foregroundMark x1="11603" y1="27113" x2="13502" y2="21479"/>
                        <a14:foregroundMark x1="11603" y1="28169" x2="12447" y2="23944"/>
                        <a14:foregroundMark x1="9916" y1="27113" x2="12658" y2="26761"/>
                        <a14:foregroundMark x1="10338" y1="27465" x2="15190" y2="25704"/>
                        <a14:foregroundMark x1="11392" y1="27465" x2="14346" y2="25000"/>
                        <a14:foregroundMark x1="63080" y1="72887" x2="64622" y2="82080"/>
                        <a14:foregroundMark x1="69198" y1="91646" x2="77637" y2="94718"/>
                        <a14:foregroundMark x1="77637" y1="94718" x2="89873" y2="92254"/>
                        <a14:foregroundMark x1="89873" y1="92254" x2="93046" y2="83823"/>
                        <a14:foregroundMark x1="87051" y1="70524" x2="86920" y2="70423"/>
                        <a14:foregroundMark x1="94726" y1="48944" x2="91350" y2="32394"/>
                        <a14:foregroundMark x1="93460" y1="33803" x2="96414" y2="37676"/>
                        <a14:foregroundMark x1="84388" y1="93662" x2="72574" y2="98239"/>
                        <a14:foregroundMark x1="72574" y1="98239" x2="70877" y2="96074"/>
                        <a14:backgroundMark x1="96203" y1="81338" x2="96414" y2="82746"/>
                        <a14:backgroundMark x1="96624" y1="82746" x2="95570" y2="84859"/>
                        <a14:backgroundMark x1="96835" y1="80986" x2="88397" y2="68662"/>
                        <a14:backgroundMark x1="88397" y1="68662" x2="98523" y2="84155"/>
                        <a14:backgroundMark x1="98523" y1="84155" x2="94093" y2="92958"/>
                        <a14:backgroundMark x1="57595" y1="83451" x2="68987" y2="91197"/>
                        <a14:backgroundMark x1="68987" y1="91197" x2="53797" y2="98944"/>
                        <a14:backgroundMark x1="53797" y1="98944" x2="57173" y2="85563"/>
                        <a14:backgroundMark x1="64979" y1="73592" x2="63502" y2="72183"/>
                        <a14:backgroundMark x1="66456" y1="72183" x2="65823" y2="71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7970" y="1914962"/>
            <a:ext cx="420071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0A025-7D5B-44CF-84DB-6796FB11C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951" y="3590488"/>
            <a:ext cx="6160286" cy="1634142"/>
          </a:xfrm>
        </p:spPr>
        <p:txBody>
          <a:bodyPr>
            <a:normAutofit/>
          </a:bodyPr>
          <a:lstStyle/>
          <a:p>
            <a:r>
              <a:rPr lang="ru-RU" sz="9600" dirty="0">
                <a:latin typeface="Mistral" panose="03090702030407020403" pitchFamily="66" charset="0"/>
              </a:rPr>
              <a:t>С. А. Есенин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68FA34-D9E2-4D49-9B45-E345B9FE2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7970" y="5484689"/>
            <a:ext cx="4910327" cy="513439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Mistral" panose="03090702030407020403" pitchFamily="66" charset="0"/>
              </a:rPr>
              <a:t>Жизнь и смерть великого поэта</a:t>
            </a:r>
          </a:p>
        </p:txBody>
      </p:sp>
      <p:pic>
        <p:nvPicPr>
          <p:cNvPr id="1026" name="Picture 2" descr="Sergei Yesenin / Сергей Есенин | Portrait, Russian poets, Victorian ...">
            <a:extLst>
              <a:ext uri="{FF2B5EF4-FFF2-40B4-BE49-F238E27FC236}">
                <a16:creationId xmlns:a16="http://schemas.microsoft.com/office/drawing/2014/main" id="{0CAACC5B-FAC4-464E-A193-86071E8F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9708" l="9916" r="95781">
                        <a14:foregroundMark x1="20764" y1="62880" x2="12869" y2="65936"/>
                        <a14:foregroundMark x1="41452" y1="54871" x2="32712" y2="58255"/>
                        <a14:foregroundMark x1="43460" y1="54094" x2="42766" y2="54363"/>
                        <a14:foregroundMark x1="12869" y1="65936" x2="7384" y2="80848"/>
                        <a14:foregroundMark x1="7384" y1="80848" x2="15401" y2="88596"/>
                        <a14:foregroundMark x1="15401" y1="88596" x2="33966" y2="96930"/>
                        <a14:foregroundMark x1="33966" y1="96930" x2="45570" y2="99123"/>
                        <a14:foregroundMark x1="45570" y1="99123" x2="67089" y2="98830"/>
                        <a14:foregroundMark x1="67089" y1="98830" x2="82911" y2="91813"/>
                        <a14:foregroundMark x1="82911" y1="91813" x2="93249" y2="81871"/>
                        <a14:foregroundMark x1="93249" y1="81871" x2="96414" y2="72076"/>
                        <a14:foregroundMark x1="96414" y1="72076" x2="94304" y2="63012"/>
                        <a14:foregroundMark x1="94304" y1="63012" x2="94075" y2="62811"/>
                        <a14:foregroundMark x1="75009" y1="51721" x2="73840" y2="51316"/>
                        <a14:foregroundMark x1="71909" y1="49777" x2="69620" y2="47953"/>
                        <a14:foregroundMark x1="73840" y1="51316" x2="72746" y2="50444"/>
                        <a14:foregroundMark x1="42405" y1="55848" x2="21730" y2="63304"/>
                        <a14:foregroundMark x1="21730" y1="63304" x2="18776" y2="74269"/>
                        <a14:foregroundMark x1="18776" y1="74269" x2="24895" y2="97368"/>
                        <a14:foregroundMark x1="24895" y1="97368" x2="60970" y2="98977"/>
                        <a14:foregroundMark x1="60970" y1="98977" x2="76793" y2="96930"/>
                        <a14:foregroundMark x1="76793" y1="96930" x2="92827" y2="73977"/>
                        <a14:foregroundMark x1="95609" y1="62275" x2="95781" y2="61550"/>
                        <a14:foregroundMark x1="92827" y1="73977" x2="95438" y2="62992"/>
                        <a14:foregroundMark x1="95781" y1="61550" x2="89420" y2="57472"/>
                        <a14:foregroundMark x1="77250" y1="53249" x2="71519" y2="51608"/>
                        <a14:foregroundMark x1="25316" y1="89474" x2="37975" y2="96784"/>
                        <a14:foregroundMark x1="37975" y1="96784" x2="50844" y2="99123"/>
                        <a14:foregroundMark x1="50844" y1="99123" x2="62025" y2="99269"/>
                        <a14:foregroundMark x1="62025" y1="99269" x2="72785" y2="95906"/>
                        <a14:foregroundMark x1="72785" y1="95906" x2="81857" y2="86842"/>
                        <a14:foregroundMark x1="81857" y1="86842" x2="76582" y2="78363"/>
                        <a14:foregroundMark x1="76582" y1="78363" x2="63502" y2="76316"/>
                        <a14:foregroundMark x1="63502" y1="76316" x2="32489" y2="80556"/>
                        <a14:foregroundMark x1="32489" y1="80556" x2="27637" y2="87281"/>
                        <a14:foregroundMark x1="27637" y1="87281" x2="27637" y2="91667"/>
                        <a14:foregroundMark x1="27848" y1="93275" x2="39241" y2="97222"/>
                        <a14:foregroundMark x1="39241" y1="97222" x2="53165" y2="97807"/>
                        <a14:foregroundMark x1="53165" y1="97807" x2="63924" y2="97515"/>
                        <a14:foregroundMark x1="63924" y1="97515" x2="74473" y2="93129"/>
                        <a14:foregroundMark x1="74473" y1="93129" x2="74262" y2="84649"/>
                        <a14:foregroundMark x1="74262" y1="84649" x2="61603" y2="82018"/>
                        <a14:foregroundMark x1="61603" y1="82018" x2="45781" y2="83041"/>
                        <a14:foregroundMark x1="45781" y1="83041" x2="34599" y2="88304"/>
                        <a14:foregroundMark x1="34599" y1="88304" x2="30380" y2="94006"/>
                        <a14:foregroundMark x1="30380" y1="95175" x2="41561" y2="99854"/>
                        <a14:foregroundMark x1="41561" y1="99854" x2="67300" y2="97368"/>
                        <a14:foregroundMark x1="67300" y1="97368" x2="72363" y2="90205"/>
                        <a14:foregroundMark x1="72363" y1="90205" x2="71308" y2="82456"/>
                        <a14:foregroundMark x1="71308" y1="82456" x2="61603" y2="78363"/>
                        <a14:foregroundMark x1="61603" y1="78363" x2="45992" y2="79971"/>
                        <a14:foregroundMark x1="45992" y1="79971" x2="37131" y2="85965"/>
                        <a14:foregroundMark x1="37131" y1="85965" x2="35654" y2="94591"/>
                        <a14:foregroundMark x1="35654" y1="94591" x2="37131" y2="99708"/>
                        <a14:foregroundMark x1="30380" y1="38889" x2="27426" y2="31433"/>
                        <a14:foregroundMark x1="27426" y1="31433" x2="30802" y2="38450"/>
                        <a14:foregroundMark x1="30802" y1="38450" x2="29114" y2="39035"/>
                        <a14:foregroundMark x1="75527" y1="52193" x2="83966" y2="57310"/>
                        <a14:foregroundMark x1="83966" y1="57310" x2="84810" y2="64620"/>
                        <a14:foregroundMark x1="84810" y1="64620" x2="74262" y2="61696"/>
                        <a14:foregroundMark x1="74262" y1="61696" x2="73840" y2="54094"/>
                        <a14:foregroundMark x1="73840" y1="54094" x2="76371" y2="52485"/>
                        <a14:foregroundMark x1="76160" y1="54094" x2="76160" y2="55263"/>
                        <a14:foregroundMark x1="76582" y1="56871" x2="76371" y2="58772"/>
                        <a14:foregroundMark x1="44726" y1="61404" x2="47257" y2="62719"/>
                        <a14:foregroundMark x1="41983" y1="60526" x2="52954" y2="62573"/>
                        <a14:foregroundMark x1="52954" y1="62573" x2="47890" y2="69444"/>
                        <a14:foregroundMark x1="47890" y1="69444" x2="37764" y2="65497"/>
                        <a14:foregroundMark x1="37764" y1="65497" x2="43671" y2="60526"/>
                        <a14:foregroundMark x1="31646" y1="39912" x2="33122" y2="38304"/>
                        <a14:foregroundMark x1="35232" y1="45175" x2="29747" y2="38889"/>
                        <a14:foregroundMark x1="29747" y1="38889" x2="27637" y2="24123"/>
                        <a14:foregroundMark x1="27637" y1="24123" x2="28270" y2="23684"/>
                        <a14:foregroundMark x1="35865" y1="45906" x2="27215" y2="31140"/>
                        <a14:foregroundMark x1="27215" y1="31140" x2="37131" y2="26901"/>
                        <a14:foregroundMark x1="37131" y1="26901" x2="37975" y2="27047"/>
                        <a14:foregroundMark x1="36287" y1="46930" x2="26582" y2="32456"/>
                        <a14:foregroundMark x1="26582" y1="32456" x2="33755" y2="27047"/>
                        <a14:foregroundMark x1="33755" y1="27047" x2="34810" y2="27047"/>
                        <a14:backgroundMark x1="40464" y1="54381" x2="41561" y2="52924"/>
                        <a14:backgroundMark x1="41561" y1="52924" x2="30591" y2="51754"/>
                        <a14:backgroundMark x1="30591" y1="51754" x2="22996" y2="57164"/>
                        <a14:backgroundMark x1="22996" y1="57164" x2="24262" y2="59649"/>
                        <a14:backgroundMark x1="96640" y1="60383" x2="99789" y2="61550"/>
                        <a14:backgroundMark x1="94579" y1="59620" x2="96391" y2="60291"/>
                        <a14:backgroundMark x1="99789" y1="61550" x2="96203" y2="51608"/>
                        <a14:backgroundMark x1="96203" y1="51608" x2="84388" y2="47222"/>
                        <a14:backgroundMark x1="84388" y1="47222" x2="78241" y2="50569"/>
                        <a14:backgroundMark x1="76306" y1="55934" x2="76493" y2="56867"/>
                        <a14:backgroundMark x1="87772" y1="59099" x2="95359" y2="61842"/>
                        <a14:backgroundMark x1="95359" y1="61842" x2="88397" y2="55409"/>
                        <a14:backgroundMark x1="88397" y1="55409" x2="85631" y2="55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7" y="-247999"/>
            <a:ext cx="4514850" cy="6515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D1E7D-92E3-4613-BD07-1AF414C1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546" y="422595"/>
            <a:ext cx="2275514" cy="983609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latin typeface="Mistral" panose="03090702030407020403" pitchFamily="66" charset="0"/>
              </a:rPr>
              <a:t>Детство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5EFB06-4BAA-4B89-9D4C-1FE21344FE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31" b="7931"/>
          <a:stretch>
            <a:fillRect/>
          </a:stretch>
        </p:blipFill>
        <p:spPr>
          <a:xfrm>
            <a:off x="7359942" y="374122"/>
            <a:ext cx="4384503" cy="6109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6D2EC15-97C6-4CAD-8308-5D6EFA74E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614" y="1406204"/>
            <a:ext cx="7021584" cy="487715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Родился Сергей Есенин </a:t>
            </a:r>
            <a:r>
              <a:rPr lang="ru-RU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21 СЕНТЯБРЯ 1895 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ГОДА</a:t>
            </a:r>
            <a:r>
              <a:rPr lang="ru-RU" dirty="0"/>
              <a:t> в селе Константиново Рязанской губернии. Он очень любил свою Родину, и эта любовь сквозит практически в каждой строчке его стихов и поэм. Родители Сергея – Александр Есенин и Татьяна Титова были обычными крестьянами, которым приходилось много трудиться, чтобы хоть как-то сводить концы с концами.</a:t>
            </a:r>
          </a:p>
          <a:p>
            <a:endParaRPr lang="ru-RU" dirty="0"/>
          </a:p>
          <a:p>
            <a:r>
              <a:rPr lang="ru-RU" dirty="0"/>
              <a:t>Отец семейства в детские годы пел в церковном хоре, имел приличные вокальные данные. Одно время он работал в мясной лавке, потом ему предложили должность приказчика в Москве. После того, как отец переехал в Москву, мама отдала Сережу на воспитание к своему отцу-старообрядцу. Там за него взялись сразу трое мужчин – братьев матери, которые пытались вырастить из мальчика настоящего мужика. У них не было своих семей, поэтому Сергей оказался в эпицентре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351301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76CDD-C815-4E57-88B9-30BDA121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69" y="518020"/>
            <a:ext cx="6164653" cy="1371600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Mistral" panose="03090702030407020403" pitchFamily="66" charset="0"/>
              </a:rPr>
              <a:t>Образование</a:t>
            </a:r>
          </a:p>
        </p:txBody>
      </p:sp>
      <p:pic>
        <p:nvPicPr>
          <p:cNvPr id="2050" name="Picture 2" descr="Сергей Есенин в юности">
            <a:extLst>
              <a:ext uri="{FF2B5EF4-FFF2-40B4-BE49-F238E27FC236}">
                <a16:creationId xmlns:a16="http://schemas.microsoft.com/office/drawing/2014/main" id="{DCE5C979-0986-4517-BEA6-70BF49CE907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r="20529"/>
          <a:stretch>
            <a:fillRect/>
          </a:stretch>
        </p:blipFill>
        <p:spPr bwMode="auto">
          <a:xfrm>
            <a:off x="7343305" y="455952"/>
            <a:ext cx="4267057" cy="5946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337C708-6F58-48C6-868C-76DAB71BD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781" y="2265027"/>
            <a:ext cx="6996418" cy="442938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Пройдя «курс молодого бойца» с дядьками, Сергей был готов к любым неожиданностям. Семья приняла решение учить мальчика грамоте, и он оказался среди учеников Константиновской земской школы. Его сдали туда девятилетним мальчуганом, а вышел он из стен этой школы в 14. Он был поразительно способным учеником и не менее поразительным разгильдяем. Управляющий школой никак не мог повлиять на строптивого ученика и решил наказать его – оставил на второй год. Но Есенин все же окончил школу с высокими оценками, что говорит о его большом потенциале.</a:t>
            </a:r>
          </a:p>
          <a:p>
            <a:r>
              <a:rPr lang="ru-RU" sz="2000" dirty="0"/>
              <a:t>он часто приезжал к родителям на каникулы. Ему понравилось бывать у местного священника, имеющего огромную библиотеку, причем наполненную сочинениями разных авторов. Сергей просил почитать книги, и это очень отразилось на становлении его творческой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363881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ACC1BFC-1CDC-45AC-84D8-BA0D7523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46" y="1786855"/>
            <a:ext cx="6837027" cy="49411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14 лет Есенин окончил земскую школу, и поступил на учебу в церковно-приходскую, которая была в селе Спас-Клепки. Она считалась не только церковно-приходской, но и второклассной учительской школой, после которой можно было работать учителем. Его родные мечтали, что после выпуска из этой школы Сергей станет преподавателем.</a:t>
            </a:r>
          </a:p>
          <a:p>
            <a:r>
              <a:rPr lang="ru-RU" dirty="0"/>
              <a:t>Но Сергей не оправдал надежды семьи. Получив образование в 1912 году, он немедленно уехал в Москву. На первых порах парню пришлось тяжело, нужно было искать работу. Он обратился за помощью к отцу, и тот пристроил его в мясную лавку. Работа была скучной и однообразной, и быстро надоела творчески настроенному молодому человеку.</a:t>
            </a:r>
          </a:p>
          <a:p>
            <a:r>
              <a:rPr lang="ru-RU" dirty="0"/>
              <a:t>Потом он устроился в типографию. Среди его знакомых появляются поэты, которые были активными членами </a:t>
            </a:r>
            <a:r>
              <a:rPr lang="ru-RU" dirty="0" err="1"/>
              <a:t>Суриковского</a:t>
            </a:r>
            <a:r>
              <a:rPr lang="ru-RU" dirty="0"/>
              <a:t> литературно-музыкального кружка. Есенину очень захотелось продолжить обучение, и в 1913-м он поступил в Московский народный университет в качестве вольного слушателя. Он учился на историко-философском факультете.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B5FDE3D-37C7-41A4-BA0C-79BB55DCEF1A}"/>
              </a:ext>
            </a:extLst>
          </p:cNvPr>
          <p:cNvSpPr txBox="1">
            <a:spLocks/>
          </p:cNvSpPr>
          <p:nvPr/>
        </p:nvSpPr>
        <p:spPr>
          <a:xfrm>
            <a:off x="861969" y="518020"/>
            <a:ext cx="616465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>
                <a:latin typeface="Mistral" panose="03090702030407020403" pitchFamily="66" charset="0"/>
              </a:rPr>
              <a:t>Образование</a:t>
            </a:r>
            <a:endParaRPr lang="ru-RU" sz="6000" dirty="0">
              <a:latin typeface="Mistral" panose="03090702030407020403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247FC2-6CBD-4C97-8EEE-277ADC3C56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506" r="28506"/>
          <a:stretch>
            <a:fillRect/>
          </a:stretch>
        </p:blipFill>
        <p:spPr bwMode="auto">
          <a:xfrm>
            <a:off x="7485918" y="689752"/>
            <a:ext cx="3931497" cy="5478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9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18E85-0AA0-4E6B-9E5E-F26939E2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89" y="0"/>
            <a:ext cx="3969948" cy="1371600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Mistral" panose="03090702030407020403" pitchFamily="66" charset="0"/>
              </a:rPr>
              <a:t>Творчество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6E8838-37E6-4F2A-95F3-F647C4151E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15" r="14115"/>
          <a:stretch>
            <a:fillRect/>
          </a:stretch>
        </p:blipFill>
        <p:spPr>
          <a:xfrm>
            <a:off x="7787923" y="1143000"/>
            <a:ext cx="3280974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35B7281-78EC-419B-AB41-913658358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004" y="1371600"/>
            <a:ext cx="6912528" cy="5188591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Творческая биография Есенина началась еще во время обучения в учительской школе. Среди стихов того периода можно отметить «Моя жизнь», «Звезды». Когда поэт переехал в Москву, то тяга к сочинительству переросла в настоящее творчество и в произведениях прослеживались приемы образности. Он мастерски использовал метафоры, слова в прямом или переносном смысле. Отличительным качеством поэзий Есенина того времени стала приверженность к русскому символизму. </a:t>
            </a:r>
          </a:p>
          <a:p>
            <a:r>
              <a:rPr lang="ru-RU" sz="2000" dirty="0"/>
              <a:t> Стих под названием «Берёза» стал первым из всего творчества Есенина тех лет, который он смог напечатать. В 1914-м это произведение молодого поэта появилось на страницах журнала «Мирок». Автор не решился поставить под ним свою настоящую фамилию, подписался псевдонимом Аристон.</a:t>
            </a:r>
          </a:p>
          <a:p>
            <a:r>
              <a:rPr lang="ru-RU" sz="2000" dirty="0"/>
              <a:t>В 1916-м вышел первый сборник </a:t>
            </a:r>
            <a:r>
              <a:rPr lang="ru-RU" dirty="0"/>
              <a:t>стихов Есенина, получивший название «Радуница». </a:t>
            </a:r>
          </a:p>
        </p:txBody>
      </p:sp>
    </p:spTree>
    <p:extLst>
      <p:ext uri="{BB962C8B-B14F-4D97-AF65-F5344CB8AC3E}">
        <p14:creationId xmlns:p14="http://schemas.microsoft.com/office/powerpoint/2010/main" val="15545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DC4C47D-8625-45AD-A021-44E4C0A4E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921079"/>
            <a:ext cx="6164653" cy="4572000"/>
          </a:xfrm>
        </p:spPr>
        <p:txBody>
          <a:bodyPr>
            <a:normAutofit/>
          </a:bodyPr>
          <a:lstStyle/>
          <a:p>
            <a:r>
              <a:rPr lang="ru-RU" dirty="0"/>
              <a:t>В это время к Есенину приходит настоящая популярность, его приглашают на различные поэтические встречи. Максим Горький писал: «Его стихи начали хвалить, чрезмерно и неискренне, как умеют хвалить лицемеры и завистники». В 1918–1920 годах Есенин увлекается имажинизмом, выпускает сборники стихов: «Исповедь хулигана»(1921),«</a:t>
            </a:r>
            <a:r>
              <a:rPr lang="ru-RU" dirty="0" err="1"/>
              <a:t>Трерядница</a:t>
            </a:r>
            <a:r>
              <a:rPr lang="ru-RU" dirty="0"/>
              <a:t>»(1921), «Стихи скандалиста»(1923), «Москва кабацкая»(1924).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701786-6F75-4A62-810C-A2ECCC5DF932}"/>
              </a:ext>
            </a:extLst>
          </p:cNvPr>
          <p:cNvSpPr txBox="1">
            <a:spLocks/>
          </p:cNvSpPr>
          <p:nvPr/>
        </p:nvSpPr>
        <p:spPr>
          <a:xfrm>
            <a:off x="2447489" y="0"/>
            <a:ext cx="3969948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>
                <a:latin typeface="Mistral" panose="03090702030407020403" pitchFamily="66" charset="0"/>
              </a:rPr>
              <a:t>Творчество</a:t>
            </a:r>
            <a:endParaRPr lang="ru-RU" sz="5400" dirty="0">
              <a:latin typeface="Mistral" panose="03090702030407020403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CB7BC6-8240-4379-A6D2-F7727C8360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15" r="141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DE7A3-D539-47B0-AA07-A24C2387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921" y="685800"/>
            <a:ext cx="6164653" cy="1371600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Mistral" panose="03090702030407020403" pitchFamily="66" charset="0"/>
              </a:rPr>
              <a:t>Личная жизнь</a:t>
            </a:r>
          </a:p>
        </p:txBody>
      </p:sp>
      <p:pic>
        <p:nvPicPr>
          <p:cNvPr id="1026" name="Picture 2" descr="Айседора Дункан - танцовщица будущего в редких фотографиях ...">
            <a:extLst>
              <a:ext uri="{FF2B5EF4-FFF2-40B4-BE49-F238E27FC236}">
                <a16:creationId xmlns:a16="http://schemas.microsoft.com/office/drawing/2014/main" id="{DB35F7AD-3311-4B34-8EEB-89662908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59" y="-335560"/>
            <a:ext cx="4287837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CC3208B-E770-40EB-9915-D990827C3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5132" y="2971800"/>
            <a:ext cx="6164653" cy="2732714"/>
          </a:xfrm>
        </p:spPr>
        <p:txBody>
          <a:bodyPr>
            <a:normAutofit/>
          </a:bodyPr>
          <a:lstStyle/>
          <a:p>
            <a:r>
              <a:rPr lang="ru-RU" sz="1900" dirty="0"/>
              <a:t>После знакомства с танцовщицей Айседорой Дункан в 1921 году, Есенин вскоре женится на ней. До этого жил с </a:t>
            </a:r>
            <a:r>
              <a:rPr lang="ru-RU" sz="1900" dirty="0" err="1"/>
              <a:t>А.Р.Изрядновой</a:t>
            </a:r>
            <a:r>
              <a:rPr lang="ru-RU" sz="1900" dirty="0"/>
              <a:t> (имел с ней сына Юрия), </a:t>
            </a:r>
            <a:r>
              <a:rPr lang="ru-RU" sz="1900" dirty="0" err="1"/>
              <a:t>З.Н.Райх</a:t>
            </a:r>
            <a:r>
              <a:rPr lang="ru-RU" sz="1900" dirty="0"/>
              <a:t> (сын Константин, дочь Татьяна), </a:t>
            </a:r>
            <a:r>
              <a:rPr lang="ru-RU" sz="1900" dirty="0" err="1"/>
              <a:t>Н.Вольпиной</a:t>
            </a:r>
            <a:r>
              <a:rPr lang="ru-RU" sz="1900" dirty="0"/>
              <a:t> (сын Александр).</a:t>
            </a:r>
          </a:p>
          <a:p>
            <a:r>
              <a:rPr lang="ru-RU" sz="1900" dirty="0"/>
              <a:t>После свадьбы с Дункан путешествовал по Европе, США. Их брак оказался краток: в 1923 году пара распалась, и Есенин вернулся в Москву.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8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4E0A6-D5DC-4224-9D38-0FE5A1C5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9508"/>
            <a:ext cx="6164653" cy="2292292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Mistral" panose="03090702030407020403" pitchFamily="66" charset="0"/>
              </a:rPr>
              <a:t>Последние годы жизни и смерть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8C29AC-CA77-40B1-B252-F1C2F4BE6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971799"/>
            <a:ext cx="6164653" cy="3772949"/>
          </a:xfrm>
        </p:spPr>
        <p:txBody>
          <a:bodyPr>
            <a:normAutofit fontScale="55000" lnSpcReduction="20000"/>
          </a:bodyPr>
          <a:lstStyle/>
          <a:p>
            <a:r>
              <a:rPr lang="ru-RU" sz="3500" dirty="0"/>
              <a:t>В дальнейшем творчестве Есенина очень критично были описаны советские лидеры (1925, «Страна негодяев»). В этом же году в жизни Есенина выходит издание «Русь Советская».</a:t>
            </a:r>
          </a:p>
          <a:p>
            <a:r>
              <a:rPr lang="ru-RU" sz="3500" dirty="0"/>
              <a:t>Осенью 1925 года поэт женится на внучке </a:t>
            </a:r>
            <a:r>
              <a:rPr lang="ru-RU" sz="3500" dirty="0" err="1"/>
              <a:t>Л.Толстого</a:t>
            </a:r>
            <a:r>
              <a:rPr lang="ru-RU" sz="3500" dirty="0"/>
              <a:t>– Софье Андреевне. Депрессия, алкогольная зависимость, давление властей послужило причиной того, что новая жена поместила Сергея в психоневрологическую больницу.</a:t>
            </a:r>
          </a:p>
          <a:p>
            <a:r>
              <a:rPr lang="ru-RU" sz="3500" dirty="0"/>
              <a:t>Это чёрная полоса в биографии Сергея Есенина, которая заканчивается трагически: побег в Ленинград и смерть. 28 декабря 1925 года наступила смерть Есенина, его тело нашли повешенным в гостинице «</a:t>
            </a:r>
            <a:r>
              <a:rPr lang="ru-RU" sz="3500" dirty="0" err="1"/>
              <a:t>Англетер</a:t>
            </a:r>
            <a:r>
              <a:rPr lang="ru-RU" sz="3500" dirty="0"/>
              <a:t>».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2050" name="Picture 2" descr="Tales of the crypt: 4 of Moscow's most famous historical cemeteries ...">
            <a:extLst>
              <a:ext uri="{FF2B5EF4-FFF2-40B4-BE49-F238E27FC236}">
                <a16:creationId xmlns:a16="http://schemas.microsoft.com/office/drawing/2014/main" id="{6E220572-F490-40AA-A643-2CE96424E76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8" r="26088"/>
          <a:stretch>
            <a:fillRect/>
          </a:stretch>
        </p:blipFill>
        <p:spPr bwMode="auto">
          <a:xfrm>
            <a:off x="7343775" y="751156"/>
            <a:ext cx="3841962" cy="53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3D7E70-DD22-4A88-91F0-9C9020407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0454"/>
          </a:xfrm>
          <a:prstGeom prst="rect">
            <a:avLst/>
          </a:prstGeom>
        </p:spPr>
      </p:pic>
      <p:pic>
        <p:nvPicPr>
          <p:cNvPr id="11" name="Picture 2" descr="Sergei Yesenin / Сергей Есенин | Portrait, Russian poets, Victorian ...">
            <a:extLst>
              <a:ext uri="{FF2B5EF4-FFF2-40B4-BE49-F238E27FC236}">
                <a16:creationId xmlns:a16="http://schemas.microsoft.com/office/drawing/2014/main" id="{DA242BD0-1069-40F8-9D08-E8B58C7F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99708" l="9916" r="95781">
                        <a14:foregroundMark x1="20764" y1="62880" x2="12869" y2="65936"/>
                        <a14:foregroundMark x1="41452" y1="54871" x2="32712" y2="58255"/>
                        <a14:foregroundMark x1="43460" y1="54094" x2="42766" y2="54363"/>
                        <a14:foregroundMark x1="12869" y1="65936" x2="7384" y2="80848"/>
                        <a14:foregroundMark x1="7384" y1="80848" x2="15401" y2="88596"/>
                        <a14:foregroundMark x1="15401" y1="88596" x2="33966" y2="96930"/>
                        <a14:foregroundMark x1="33966" y1="96930" x2="45570" y2="99123"/>
                        <a14:foregroundMark x1="45570" y1="99123" x2="67089" y2="98830"/>
                        <a14:foregroundMark x1="67089" y1="98830" x2="82911" y2="91813"/>
                        <a14:foregroundMark x1="82911" y1="91813" x2="93249" y2="81871"/>
                        <a14:foregroundMark x1="93249" y1="81871" x2="96414" y2="72076"/>
                        <a14:foregroundMark x1="96414" y1="72076" x2="94304" y2="63012"/>
                        <a14:foregroundMark x1="94304" y1="63012" x2="94075" y2="62811"/>
                        <a14:foregroundMark x1="75009" y1="51721" x2="73840" y2="51316"/>
                        <a14:foregroundMark x1="71909" y1="49777" x2="69620" y2="47953"/>
                        <a14:foregroundMark x1="73840" y1="51316" x2="72746" y2="50444"/>
                        <a14:foregroundMark x1="42405" y1="55848" x2="21730" y2="63304"/>
                        <a14:foregroundMark x1="21730" y1="63304" x2="18776" y2="74269"/>
                        <a14:foregroundMark x1="18776" y1="74269" x2="24895" y2="97368"/>
                        <a14:foregroundMark x1="24895" y1="97368" x2="60970" y2="98977"/>
                        <a14:foregroundMark x1="60970" y1="98977" x2="76793" y2="96930"/>
                        <a14:foregroundMark x1="76793" y1="96930" x2="92827" y2="73977"/>
                        <a14:foregroundMark x1="95609" y1="62275" x2="95781" y2="61550"/>
                        <a14:foregroundMark x1="92827" y1="73977" x2="95438" y2="62992"/>
                        <a14:foregroundMark x1="95781" y1="61550" x2="89420" y2="57472"/>
                        <a14:foregroundMark x1="77250" y1="53249" x2="71519" y2="51608"/>
                        <a14:foregroundMark x1="25316" y1="89474" x2="37975" y2="96784"/>
                        <a14:foregroundMark x1="37975" y1="96784" x2="50844" y2="99123"/>
                        <a14:foregroundMark x1="50844" y1="99123" x2="62025" y2="99269"/>
                        <a14:foregroundMark x1="62025" y1="99269" x2="72785" y2="95906"/>
                        <a14:foregroundMark x1="72785" y1="95906" x2="81857" y2="86842"/>
                        <a14:foregroundMark x1="81857" y1="86842" x2="76582" y2="78363"/>
                        <a14:foregroundMark x1="76582" y1="78363" x2="63502" y2="76316"/>
                        <a14:foregroundMark x1="63502" y1="76316" x2="32489" y2="80556"/>
                        <a14:foregroundMark x1="32489" y1="80556" x2="27637" y2="87281"/>
                        <a14:foregroundMark x1="27637" y1="87281" x2="27637" y2="91667"/>
                        <a14:foregroundMark x1="27848" y1="93275" x2="39241" y2="97222"/>
                        <a14:foregroundMark x1="39241" y1="97222" x2="53165" y2="97807"/>
                        <a14:foregroundMark x1="53165" y1="97807" x2="63924" y2="97515"/>
                        <a14:foregroundMark x1="63924" y1="97515" x2="74473" y2="93129"/>
                        <a14:foregroundMark x1="74473" y1="93129" x2="74262" y2="84649"/>
                        <a14:foregroundMark x1="74262" y1="84649" x2="61603" y2="82018"/>
                        <a14:foregroundMark x1="61603" y1="82018" x2="45781" y2="83041"/>
                        <a14:foregroundMark x1="45781" y1="83041" x2="34599" y2="88304"/>
                        <a14:foregroundMark x1="34599" y1="88304" x2="30380" y2="94006"/>
                        <a14:foregroundMark x1="30380" y1="95175" x2="41561" y2="99854"/>
                        <a14:foregroundMark x1="41561" y1="99854" x2="67300" y2="97368"/>
                        <a14:foregroundMark x1="67300" y1="97368" x2="72363" y2="90205"/>
                        <a14:foregroundMark x1="72363" y1="90205" x2="71308" y2="82456"/>
                        <a14:foregroundMark x1="71308" y1="82456" x2="61603" y2="78363"/>
                        <a14:foregroundMark x1="61603" y1="78363" x2="45992" y2="79971"/>
                        <a14:foregroundMark x1="45992" y1="79971" x2="37131" y2="85965"/>
                        <a14:foregroundMark x1="37131" y1="85965" x2="35654" y2="94591"/>
                        <a14:foregroundMark x1="35654" y1="94591" x2="37131" y2="99708"/>
                        <a14:foregroundMark x1="30380" y1="38889" x2="27426" y2="31433"/>
                        <a14:foregroundMark x1="27426" y1="31433" x2="30802" y2="38450"/>
                        <a14:foregroundMark x1="30802" y1="38450" x2="29114" y2="39035"/>
                        <a14:foregroundMark x1="75527" y1="52193" x2="83966" y2="57310"/>
                        <a14:foregroundMark x1="83966" y1="57310" x2="84810" y2="64620"/>
                        <a14:foregroundMark x1="84810" y1="64620" x2="74262" y2="61696"/>
                        <a14:foregroundMark x1="74262" y1="61696" x2="73840" y2="54094"/>
                        <a14:foregroundMark x1="73840" y1="54094" x2="76371" y2="52485"/>
                        <a14:foregroundMark x1="76160" y1="54094" x2="76160" y2="55263"/>
                        <a14:foregroundMark x1="76582" y1="56871" x2="76371" y2="58772"/>
                        <a14:foregroundMark x1="44726" y1="61404" x2="47257" y2="62719"/>
                        <a14:foregroundMark x1="41983" y1="60526" x2="52954" y2="62573"/>
                        <a14:foregroundMark x1="52954" y1="62573" x2="47890" y2="69444"/>
                        <a14:foregroundMark x1="47890" y1="69444" x2="37764" y2="65497"/>
                        <a14:foregroundMark x1="37764" y1="65497" x2="43671" y2="60526"/>
                        <a14:foregroundMark x1="31646" y1="39912" x2="33122" y2="38304"/>
                        <a14:foregroundMark x1="35232" y1="45175" x2="29747" y2="38889"/>
                        <a14:foregroundMark x1="29747" y1="38889" x2="27637" y2="24123"/>
                        <a14:foregroundMark x1="27637" y1="24123" x2="28270" y2="23684"/>
                        <a14:foregroundMark x1="35865" y1="45906" x2="27215" y2="31140"/>
                        <a14:foregroundMark x1="27215" y1="31140" x2="37131" y2="26901"/>
                        <a14:foregroundMark x1="37131" y1="26901" x2="37975" y2="27047"/>
                        <a14:foregroundMark x1="36287" y1="46930" x2="26582" y2="32456"/>
                        <a14:foregroundMark x1="26582" y1="32456" x2="33755" y2="27047"/>
                        <a14:foregroundMark x1="33755" y1="27047" x2="34810" y2="27047"/>
                        <a14:backgroundMark x1="40464" y1="54381" x2="41561" y2="52924"/>
                        <a14:backgroundMark x1="41561" y1="52924" x2="30591" y2="51754"/>
                        <a14:backgroundMark x1="30591" y1="51754" x2="22996" y2="57164"/>
                        <a14:backgroundMark x1="22996" y1="57164" x2="24262" y2="59649"/>
                        <a14:backgroundMark x1="96640" y1="60383" x2="99789" y2="61550"/>
                        <a14:backgroundMark x1="94579" y1="59620" x2="96391" y2="60291"/>
                        <a14:backgroundMark x1="99789" y1="61550" x2="96203" y2="51608"/>
                        <a14:backgroundMark x1="96203" y1="51608" x2="84388" y2="47222"/>
                        <a14:backgroundMark x1="84388" y1="47222" x2="78241" y2="50569"/>
                        <a14:backgroundMark x1="76306" y1="55934" x2="76493" y2="56867"/>
                        <a14:backgroundMark x1="87772" y1="59099" x2="95359" y2="61842"/>
                        <a14:backgroundMark x1="95359" y1="61842" x2="88397" y2="55409"/>
                        <a14:backgroundMark x1="88397" y1="55409" x2="85631" y2="55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87" y="532177"/>
            <a:ext cx="4514850" cy="6515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75669-9399-4F0C-80DC-216B598B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36" y="2014581"/>
            <a:ext cx="10131425" cy="3967992"/>
          </a:xfrm>
        </p:spPr>
        <p:txBody>
          <a:bodyPr>
            <a:prstTxWarp prst="textTriangle">
              <a:avLst/>
            </a:prstTxWarp>
            <a:normAutofit/>
            <a:scene3d>
              <a:camera prst="perspectiveRelaxedModerately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9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4012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56</TotalTime>
  <Words>838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Mistral</vt:lpstr>
      <vt:lpstr>Monotype Corsiva</vt:lpstr>
      <vt:lpstr>Небесная</vt:lpstr>
      <vt:lpstr>С. А. Есенин</vt:lpstr>
      <vt:lpstr>Детство</vt:lpstr>
      <vt:lpstr>Образование</vt:lpstr>
      <vt:lpstr>Презентация PowerPoint</vt:lpstr>
      <vt:lpstr>Творчество</vt:lpstr>
      <vt:lpstr>Презентация PowerPoint</vt:lpstr>
      <vt:lpstr>Личная жизнь</vt:lpstr>
      <vt:lpstr>Последние годы жизни и смерть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 А. Есенин</dc:title>
  <dc:creator>Пользователь</dc:creator>
  <cp:lastModifiedBy>Пользователь</cp:lastModifiedBy>
  <cp:revision>47</cp:revision>
  <dcterms:created xsi:type="dcterms:W3CDTF">2026-02-25T17:22:04Z</dcterms:created>
  <dcterms:modified xsi:type="dcterms:W3CDTF">2026-02-25T18:51:51Z</dcterms:modified>
</cp:coreProperties>
</file>