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ru-RU"/>
              <a:t>Образец заголовка</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3/18/2026</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dirty="0"/>
              <a:pPr/>
              <a:t>3/18/2026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ru-RU"/>
              <a:t>Образец заголовка</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29166" y="2974448"/>
            <a:ext cx="4645152" cy="24938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094337" y="2971669"/>
            <a:ext cx="4645152" cy="248719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dirty="0"/>
              <a:pPr/>
              <a:t>3/18/2026</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3/18/2026</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ABE7DB-8A88-4885-86CF-03795B9C73F2}"/>
              </a:ext>
            </a:extLst>
          </p:cNvPr>
          <p:cNvSpPr>
            <a:spLocks noGrp="1"/>
          </p:cNvSpPr>
          <p:nvPr>
            <p:ph type="ctrTitle"/>
          </p:nvPr>
        </p:nvSpPr>
        <p:spPr/>
        <p:txBody>
          <a:bodyPr>
            <a:prstTxWarp prst="textStop">
              <a:avLst/>
            </a:prstTxWarp>
            <a:scene3d>
              <a:camera prst="orthographicFront"/>
              <a:lightRig rig="threePt" dir="t"/>
            </a:scene3d>
            <a:sp3d extrusionH="57150">
              <a:bevelT w="38100" h="38100" prst="relaxedInset"/>
            </a:sp3d>
          </a:bodyPr>
          <a:lstStyle/>
          <a:p>
            <a:pPr algn="ctr"/>
            <a:r>
              <a:rPr lang="ru-RU" b="1" dirty="0">
                <a:ln w="13462">
                  <a:solidFill>
                    <a:schemeClr val="bg1"/>
                  </a:solidFill>
                  <a:prstDash val="solid"/>
                </a:ln>
                <a:solidFill>
                  <a:schemeClr val="tx1">
                    <a:lumMod val="85000"/>
                    <a:lumOff val="15000"/>
                  </a:schemeClr>
                </a:solidFill>
                <a:effectLst>
                  <a:glow rad="228600">
                    <a:schemeClr val="accent5">
                      <a:satMod val="175000"/>
                      <a:alpha val="40000"/>
                    </a:schemeClr>
                  </a:glow>
                  <a:outerShdw blurRad="75057" dist="38100" dir="5400000" sy="-20000" rotWithShape="0">
                    <a:prstClr val="black">
                      <a:alpha val="25000"/>
                    </a:prstClr>
                  </a:outerShdw>
                  <a:reflection blurRad="6350" stA="60000" endA="900" endPos="60000" dist="29997" dir="5400000" sy="-100000" algn="bl" rotWithShape="0"/>
                </a:effectLst>
              </a:rPr>
              <a:t>История появления дробей</a:t>
            </a:r>
          </a:p>
        </p:txBody>
      </p:sp>
      <p:sp>
        <p:nvSpPr>
          <p:cNvPr id="3" name="Подзаголовок 2">
            <a:extLst>
              <a:ext uri="{FF2B5EF4-FFF2-40B4-BE49-F238E27FC236}">
                <a16:creationId xmlns:a16="http://schemas.microsoft.com/office/drawing/2014/main" id="{F15E345F-7D82-47ED-BAB7-E898E8969240}"/>
              </a:ext>
            </a:extLst>
          </p:cNvPr>
          <p:cNvSpPr>
            <a:spLocks noGrp="1"/>
          </p:cNvSpPr>
          <p:nvPr>
            <p:ph type="subTitle" idx="1"/>
          </p:nvPr>
        </p:nvSpPr>
        <p:spPr>
          <a:xfrm>
            <a:off x="1480742" y="5141597"/>
            <a:ext cx="8637072" cy="1071095"/>
          </a:xfrm>
        </p:spPr>
        <p:txBody>
          <a:bodyPr>
            <a:prstTxWarp prst="textStop">
              <a:avLst/>
            </a:prstTxWarp>
            <a:normAutofit/>
          </a:bodyPr>
          <a:lstStyle/>
          <a:p>
            <a:r>
              <a:rPr lang="ru-RU"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ЧАСТЬ 2: Десятичные дроби</a:t>
            </a:r>
          </a:p>
        </p:txBody>
      </p:sp>
      <p:pic>
        <p:nvPicPr>
          <p:cNvPr id="7" name="Рисунок 6" descr="Математика">
            <a:extLst>
              <a:ext uri="{FF2B5EF4-FFF2-40B4-BE49-F238E27FC236}">
                <a16:creationId xmlns:a16="http://schemas.microsoft.com/office/drawing/2014/main" id="{C6D84550-22DD-4938-82D6-9903290C0D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3597" y="57923"/>
            <a:ext cx="914400" cy="914400"/>
          </a:xfrm>
          <a:prstGeom prst="rect">
            <a:avLst/>
          </a:prstGeom>
        </p:spPr>
      </p:pic>
      <p:pic>
        <p:nvPicPr>
          <p:cNvPr id="9" name="Рисунок 8" descr="Академическая шапочка">
            <a:extLst>
              <a:ext uri="{FF2B5EF4-FFF2-40B4-BE49-F238E27FC236}">
                <a16:creationId xmlns:a16="http://schemas.microsoft.com/office/drawing/2014/main" id="{D8C3CC03-B8BC-4135-99DF-6773D15CF8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32539" y="624180"/>
            <a:ext cx="914400" cy="914400"/>
          </a:xfrm>
          <a:prstGeom prst="rect">
            <a:avLst/>
          </a:prstGeom>
        </p:spPr>
      </p:pic>
      <p:pic>
        <p:nvPicPr>
          <p:cNvPr id="11" name="Рисунок 10" descr="Книги">
            <a:extLst>
              <a:ext uri="{FF2B5EF4-FFF2-40B4-BE49-F238E27FC236}">
                <a16:creationId xmlns:a16="http://schemas.microsoft.com/office/drawing/2014/main" id="{08E748C9-E63E-4D90-822D-2BA62FFC9C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82910" y="-63985"/>
            <a:ext cx="914400" cy="914400"/>
          </a:xfrm>
          <a:prstGeom prst="rect">
            <a:avLst/>
          </a:prstGeom>
        </p:spPr>
      </p:pic>
      <p:pic>
        <p:nvPicPr>
          <p:cNvPr id="13" name="Рисунок 12" descr="Ластик">
            <a:extLst>
              <a:ext uri="{FF2B5EF4-FFF2-40B4-BE49-F238E27FC236}">
                <a16:creationId xmlns:a16="http://schemas.microsoft.com/office/drawing/2014/main" id="{435A397F-10D4-47AE-BB28-51573FE3740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1203" y="5963664"/>
            <a:ext cx="914400" cy="914400"/>
          </a:xfrm>
          <a:prstGeom prst="rect">
            <a:avLst/>
          </a:prstGeom>
        </p:spPr>
      </p:pic>
      <p:pic>
        <p:nvPicPr>
          <p:cNvPr id="15" name="Рисунок 14" descr="Открытая книга">
            <a:extLst>
              <a:ext uri="{FF2B5EF4-FFF2-40B4-BE49-F238E27FC236}">
                <a16:creationId xmlns:a16="http://schemas.microsoft.com/office/drawing/2014/main" id="{F48D2E94-70CB-4824-8FD5-4C6ECBCD439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73593" y="3541397"/>
            <a:ext cx="914400" cy="914400"/>
          </a:xfrm>
          <a:prstGeom prst="rect">
            <a:avLst/>
          </a:prstGeom>
        </p:spPr>
      </p:pic>
    </p:spTree>
    <p:extLst>
      <p:ext uri="{BB962C8B-B14F-4D97-AF65-F5344CB8AC3E}">
        <p14:creationId xmlns:p14="http://schemas.microsoft.com/office/powerpoint/2010/main" val="134175390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D9B7D5-705D-4D70-A682-78F689F4200D}"/>
              </a:ext>
            </a:extLst>
          </p:cNvPr>
          <p:cNvSpPr>
            <a:spLocks noGrp="1"/>
          </p:cNvSpPr>
          <p:nvPr>
            <p:ph type="title"/>
          </p:nvPr>
        </p:nvSpPr>
        <p:spPr>
          <a:xfrm>
            <a:off x="271259" y="3842207"/>
            <a:ext cx="6448324" cy="1924208"/>
          </a:xfrm>
        </p:spPr>
        <p:txBody>
          <a:bodyPr>
            <a:noAutofit/>
          </a:bodyPr>
          <a:lstStyle/>
          <a:p>
            <a:r>
              <a:rPr lang="ru-RU" sz="2400" dirty="0"/>
              <a:t>В жизни человеку приходилось не только считать предметы, но и измерять величины. В первую очередь люди столкнулись с проблемой разделения добычи. Например, одного кабана надо было разделить на 4 семьи. Как тогда назвать кусок доставшейся каждой семье? А как измерить длину участка, если она не укладывается в ровное число шагов, при его обходе? Для этого и появились дроби. По началу только: четверть, треть, два с половиной шага, а позднее и названия посложнее.</a:t>
            </a:r>
          </a:p>
        </p:txBody>
      </p:sp>
      <p:pic>
        <p:nvPicPr>
          <p:cNvPr id="1026" name="Picture 2" descr="Кабан | Апокалипсис вики | Fandom">
            <a:extLst>
              <a:ext uri="{FF2B5EF4-FFF2-40B4-BE49-F238E27FC236}">
                <a16:creationId xmlns:a16="http://schemas.microsoft.com/office/drawing/2014/main" id="{75589A86-F74C-48AD-A522-18D04F739B04}"/>
              </a:ext>
            </a:extLst>
          </p:cNvPr>
          <p:cNvPicPr>
            <a:picLocks noGrp="1" noChangeAspect="1" noChangeArrowheads="1"/>
          </p:cNvPicPr>
          <p:nvPr>
            <p:ph type="pic" idx="1"/>
          </p:nvPr>
        </p:nvPicPr>
        <p:blipFill rotWithShape="1">
          <a:blip r:embed="rId2">
            <a:extLst>
              <a:ext uri="{BEBA8EAE-BF5A-486C-A8C5-ECC9F3942E4B}">
                <a14:imgProps xmlns:a14="http://schemas.microsoft.com/office/drawing/2010/main">
                  <a14:imgLayer r:embed="rId3">
                    <a14:imgEffect>
                      <a14:backgroundRemoval t="10000" b="97895" l="4906" r="91698">
                        <a14:foregroundMark x1="51125" y1="97277" x2="51321" y2="97895"/>
                        <a14:foregroundMark x1="39623" y1="61053" x2="49496" y2="92148"/>
                        <a14:foregroundMark x1="51321" y1="97895" x2="51741" y2="96372"/>
                        <a14:foregroundMark x1="55290" y1="77946" x2="55472" y2="72105"/>
                        <a14:foregroundMark x1="55159" y1="82142" x2="55192" y2="81074"/>
                        <a14:foregroundMark x1="55472" y1="72105" x2="56981" y2="64737"/>
                        <a14:foregroundMark x1="81132" y1="64737" x2="87925" y2="72632"/>
                        <a14:foregroundMark x1="87925" y1="72632" x2="94717" y2="86842"/>
                        <a14:foregroundMark x1="94717" y1="86842" x2="97358" y2="69474"/>
                        <a14:foregroundMark x1="97358" y1="69474" x2="92075" y2="43158"/>
                        <a14:foregroundMark x1="92075" y1="43158" x2="88302" y2="34737"/>
                        <a14:foregroundMark x1="68302" y1="13684" x2="55094" y2="8947"/>
                        <a14:foregroundMark x1="55094" y1="8947" x2="43396" y2="11053"/>
                        <a14:foregroundMark x1="9984" y1="33073" x2="9057" y2="33684"/>
                        <a14:foregroundMark x1="43396" y1="11053" x2="24392" y2="23577"/>
                        <a14:foregroundMark x1="6774" y1="41325" x2="6626" y2="41820"/>
                        <a14:foregroundMark x1="9057" y1="33684" x2="8893" y2="34232"/>
                        <a14:foregroundMark x1="5104" y1="54313" x2="4956" y2="60946"/>
                        <a14:foregroundMark x1="8344" y1="64395" x2="8577" y2="64479"/>
                        <a14:foregroundMark x1="35969" y1="63299" x2="42264" y2="60526"/>
                        <a14:foregroundMark x1="42264" y1="60526" x2="50189" y2="51579"/>
                        <a14:foregroundMark x1="50189" y1="51579" x2="50943" y2="41579"/>
                        <a14:foregroundMark x1="26038" y1="23684" x2="18113" y2="31579"/>
                        <a14:foregroundMark x1="18113" y1="31579" x2="6792" y2="53158"/>
                        <a14:foregroundMark x1="6792" y1="53158" x2="14340" y2="60000"/>
                        <a14:foregroundMark x1="14340" y1="60000" x2="38491" y2="62105"/>
                        <a14:foregroundMark x1="69057" y1="67368" x2="71321" y2="94211"/>
                        <a14:foregroundMark x1="71321" y1="94211" x2="77358" y2="80526"/>
                        <a14:foregroundMark x1="77358" y1="80526" x2="76226" y2="67368"/>
                        <a14:foregroundMark x1="76226" y1="67368" x2="75094" y2="66842"/>
                        <a14:backgroundMark x1="47925" y1="97368" x2="55094" y2="86842"/>
                        <a14:backgroundMark x1="55094" y1="86842" x2="56981" y2="73684"/>
                        <a14:backgroundMark x1="56981" y1="73684" x2="62958" y2="71683"/>
                        <a14:backgroundMark x1="64313" y1="87748" x2="63396" y2="95263"/>
                        <a14:backgroundMark x1="63396" y1="95263" x2="65660" y2="99474"/>
                        <a14:backgroundMark x1="54340" y1="98947" x2="55472" y2="97895"/>
                        <a14:backgroundMark x1="38491" y1="70000" x2="35441" y2="68520"/>
                        <a14:backgroundMark x1="20174" y1="68279" x2="19623" y2="68421"/>
                        <a14:backgroundMark x1="11618" y1="65726" x2="10486" y2="65345"/>
                        <a14:backgroundMark x1="19623" y1="68421" x2="18860" y2="68164"/>
                        <a14:backgroundMark x1="8448" y1="65097" x2="2264" y2="74737"/>
                        <a14:backgroundMark x1="2264" y1="74737" x2="15472" y2="84737"/>
                        <a14:backgroundMark x1="3396" y1="50526" x2="3588" y2="50335"/>
                        <a14:backgroundMark x1="17173" y1="21714" x2="17358" y2="21053"/>
                        <a14:backgroundMark x1="15145" y1="28964" x2="15414" y2="28001"/>
                        <a14:backgroundMark x1="17786" y1="31146" x2="17775" y2="31281"/>
                        <a14:backgroundMark x1="8935" y1="33950" x2="8679" y2="28421"/>
                        <a14:backgroundMark x1="8679" y1="28421" x2="13962" y2="21579"/>
                      </a14:backgroundRemoval>
                    </a14:imgEffect>
                  </a14:imgLayer>
                </a14:imgProps>
              </a:ext>
              <a:ext uri="{28A0092B-C50C-407E-A947-70E740481C1C}">
                <a14:useLocalDpi xmlns:a14="http://schemas.microsoft.com/office/drawing/2010/main" val="0"/>
              </a:ext>
            </a:extLst>
          </a:blip>
          <a:srcRect l="418" r="468"/>
          <a:stretch/>
        </p:blipFill>
        <p:spPr bwMode="auto">
          <a:xfrm>
            <a:off x="6448338" y="1250976"/>
            <a:ext cx="5346583" cy="386632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Прямая соединительная линия 5">
            <a:extLst>
              <a:ext uri="{FF2B5EF4-FFF2-40B4-BE49-F238E27FC236}">
                <a16:creationId xmlns:a16="http://schemas.microsoft.com/office/drawing/2014/main" id="{796A64D9-265F-42A8-BAA4-F73A056B60DC}"/>
              </a:ext>
            </a:extLst>
          </p:cNvPr>
          <p:cNvCxnSpPr/>
          <p:nvPr/>
        </p:nvCxnSpPr>
        <p:spPr>
          <a:xfrm>
            <a:off x="8078598" y="897622"/>
            <a:ext cx="0" cy="399316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id="{DDC9FC23-F552-408B-AC7D-70FFDEAFC8D3}"/>
              </a:ext>
            </a:extLst>
          </p:cNvPr>
          <p:cNvCxnSpPr/>
          <p:nvPr/>
        </p:nvCxnSpPr>
        <p:spPr>
          <a:xfrm>
            <a:off x="9422235" y="1033244"/>
            <a:ext cx="0" cy="399316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468DA2CC-0B16-4D7F-9D08-B8B69AFA9613}"/>
              </a:ext>
            </a:extLst>
          </p:cNvPr>
          <p:cNvCxnSpPr/>
          <p:nvPr/>
        </p:nvCxnSpPr>
        <p:spPr>
          <a:xfrm>
            <a:off x="10732315" y="897622"/>
            <a:ext cx="0" cy="399316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30784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61743A22-DA80-4902-BF76-31B0A2001471}"/>
              </a:ext>
            </a:extLst>
          </p:cNvPr>
          <p:cNvSpPr>
            <a:spLocks noGrp="1"/>
          </p:cNvSpPr>
          <p:nvPr>
            <p:ph type="body" sz="half" idx="2"/>
          </p:nvPr>
        </p:nvSpPr>
        <p:spPr>
          <a:xfrm>
            <a:off x="184558" y="1122542"/>
            <a:ext cx="6790175" cy="5295036"/>
          </a:xfrm>
        </p:spPr>
        <p:txBody>
          <a:bodyPr>
            <a:normAutofit fontScale="55000" lnSpcReduction="20000"/>
          </a:bodyPr>
          <a:lstStyle/>
          <a:p>
            <a:r>
              <a:rPr lang="ru-RU" sz="3600" dirty="0"/>
              <a:t>Первые упоминая о десятичных дробях были найдены в Древнем Китае. Их относят к </a:t>
            </a:r>
            <a:r>
              <a:rPr lang="en-US" sz="3600" dirty="0"/>
              <a:t>III </a:t>
            </a:r>
            <a:r>
              <a:rPr lang="ru-RU" sz="3600" dirty="0"/>
              <a:t>в. до н.э. Ввел их китайский математик </a:t>
            </a:r>
            <a:r>
              <a:rPr lang="ru-RU" sz="3600" b="1" dirty="0" err="1"/>
              <a:t>Лю</a:t>
            </a:r>
            <a:r>
              <a:rPr lang="ru-RU" sz="3600" b="1" dirty="0"/>
              <a:t> Хуэй</a:t>
            </a:r>
            <a:r>
              <a:rPr lang="ru-RU" sz="3600" dirty="0"/>
              <a:t>. Основной мерой длины он объявил </a:t>
            </a:r>
            <a:r>
              <a:rPr lang="ru-RU" sz="3600" b="1" dirty="0"/>
              <a:t>«ЧИ». </a:t>
            </a:r>
            <a:r>
              <a:rPr lang="ru-RU" sz="3600" dirty="0"/>
              <a:t>Другие, более мелкие длины строились таким образом, чтобы каждая последующая равнялась одной десятой части предыдущей. В этой системе значение цифры зависело от её места, то есть система являлась позиционной. Каждой мере он дал определенное название. Если бы мы читали, например, десятичную дробь 2,437856 на древнекитайский манер, то у нас бы вышло следующее:</a:t>
            </a:r>
          </a:p>
          <a:p>
            <a:r>
              <a:rPr lang="ru-RU" sz="3600" dirty="0"/>
              <a:t>2 </a:t>
            </a:r>
            <a:r>
              <a:rPr lang="ru-RU" sz="3600" dirty="0" err="1"/>
              <a:t>чи</a:t>
            </a:r>
            <a:r>
              <a:rPr lang="ru-RU" sz="3600" dirty="0"/>
              <a:t>, 4 </a:t>
            </a:r>
            <a:r>
              <a:rPr lang="ru-RU" sz="3600" dirty="0" err="1"/>
              <a:t>цуня</a:t>
            </a:r>
            <a:r>
              <a:rPr lang="ru-RU" sz="3600" dirty="0"/>
              <a:t>, 3 доли, 7 порядковых, 8 шерстинок, </a:t>
            </a:r>
          </a:p>
          <a:p>
            <a:r>
              <a:rPr lang="ru-RU" sz="3600" dirty="0"/>
              <a:t>5 тончайших, 6 паутинок.</a:t>
            </a:r>
          </a:p>
          <a:p>
            <a:endParaRPr lang="ru-RU" dirty="0"/>
          </a:p>
        </p:txBody>
      </p:sp>
      <p:pic>
        <p:nvPicPr>
          <p:cNvPr id="2050" name="Picture 2" descr="2. Мастер пути Лю Хуэй . Значимые фигуры [Жизнь и открытия великих  математиков]">
            <a:extLst>
              <a:ext uri="{FF2B5EF4-FFF2-40B4-BE49-F238E27FC236}">
                <a16:creationId xmlns:a16="http://schemas.microsoft.com/office/drawing/2014/main" id="{AB7EA29E-B796-459A-ADEB-2B63475D58D8}"/>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826" r="1826"/>
          <a:stretch>
            <a:fillRect/>
          </a:stretch>
        </p:blipFill>
        <p:spPr bwMode="auto">
          <a:xfrm>
            <a:off x="7784983" y="813778"/>
            <a:ext cx="3447876" cy="4427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2050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38F953FD-13B5-4D25-8D1A-43423DA44498}"/>
              </a:ext>
            </a:extLst>
          </p:cNvPr>
          <p:cNvSpPr>
            <a:spLocks noGrp="1"/>
          </p:cNvSpPr>
          <p:nvPr>
            <p:ph type="body" sz="half" idx="2"/>
          </p:nvPr>
        </p:nvSpPr>
        <p:spPr>
          <a:xfrm>
            <a:off x="950753" y="1122543"/>
            <a:ext cx="6023980" cy="4758140"/>
          </a:xfrm>
        </p:spPr>
        <p:txBody>
          <a:bodyPr>
            <a:normAutofit fontScale="85000" lnSpcReduction="10000"/>
          </a:bodyPr>
          <a:lstStyle/>
          <a:p>
            <a:endParaRPr lang="ru-RU" sz="2500" dirty="0"/>
          </a:p>
          <a:p>
            <a:r>
              <a:rPr lang="ru-RU" sz="2500" dirty="0"/>
              <a:t>Предшественниками десятичных дробей являлись шестидесятеричные дроби древних вавилонян. Некоторые элементы десятичной дроби встречаются в трудах многих ученых Европы в 12-14 веках. </a:t>
            </a:r>
          </a:p>
          <a:p>
            <a:r>
              <a:rPr lang="ru-RU" sz="2500" dirty="0"/>
              <a:t>Десятичную дробь с помощью цифр и определенных знаков попытался записать арабский математик Ал-</a:t>
            </a:r>
            <a:r>
              <a:rPr lang="ru-RU" sz="2500" dirty="0" err="1"/>
              <a:t>Уклисиди</a:t>
            </a:r>
            <a:r>
              <a:rPr lang="ru-RU" sz="2500" dirty="0"/>
              <a:t> в </a:t>
            </a:r>
            <a:r>
              <a:rPr lang="en-US" sz="2500" dirty="0"/>
              <a:t>X </a:t>
            </a:r>
            <a:r>
              <a:rPr lang="ru-RU" sz="2500" dirty="0"/>
              <a:t>веке. Свои мысли по этому поводу он выразил в "Книге разделов об индийской арифметике". </a:t>
            </a:r>
          </a:p>
          <a:p>
            <a:endParaRPr lang="ru-RU" dirty="0"/>
          </a:p>
        </p:txBody>
      </p:sp>
      <p:pic>
        <p:nvPicPr>
          <p:cNvPr id="3074" name="Picture 2" descr="Евклид - биография, новости, личная жизнь - stuki-druki.com">
            <a:extLst>
              <a:ext uri="{FF2B5EF4-FFF2-40B4-BE49-F238E27FC236}">
                <a16:creationId xmlns:a16="http://schemas.microsoft.com/office/drawing/2014/main" id="{ACD41FAE-4195-40CF-8349-9207850E4255}"/>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487" r="6487"/>
          <a:stretch>
            <a:fillRect/>
          </a:stretch>
        </p:blipFill>
        <p:spPr bwMode="auto">
          <a:xfrm>
            <a:off x="7805606" y="828927"/>
            <a:ext cx="3435641" cy="4398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9199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44A184ED-4DA2-4788-830E-B8C5C9C6EB4E}"/>
              </a:ext>
            </a:extLst>
          </p:cNvPr>
          <p:cNvSpPr>
            <a:spLocks noGrp="1"/>
          </p:cNvSpPr>
          <p:nvPr>
            <p:ph type="body" sz="half" idx="2"/>
          </p:nvPr>
        </p:nvSpPr>
        <p:spPr>
          <a:xfrm>
            <a:off x="209725" y="1122543"/>
            <a:ext cx="6765008" cy="5152422"/>
          </a:xfrm>
        </p:spPr>
        <p:txBody>
          <a:bodyPr>
            <a:normAutofit/>
          </a:bodyPr>
          <a:lstStyle/>
          <a:p>
            <a:r>
              <a:rPr lang="ru-RU" sz="2000" dirty="0"/>
              <a:t>В </a:t>
            </a:r>
            <a:r>
              <a:rPr lang="en-US" sz="2000" dirty="0"/>
              <a:t>XV </a:t>
            </a:r>
            <a:r>
              <a:rPr lang="ru-RU" sz="2000" dirty="0"/>
              <a:t>веке, в Узбекистане, вблизи города Самарканда жил математик и астроном </a:t>
            </a:r>
            <a:r>
              <a:rPr lang="ru-RU" sz="2000" dirty="0" err="1"/>
              <a:t>Джемшид</a:t>
            </a:r>
            <a:r>
              <a:rPr lang="ru-RU" sz="2000" dirty="0"/>
              <a:t> </a:t>
            </a:r>
            <a:r>
              <a:rPr lang="ru-RU" sz="2000" dirty="0" err="1"/>
              <a:t>Гиясэддин</a:t>
            </a:r>
            <a:r>
              <a:rPr lang="ru-RU" sz="2000" dirty="0"/>
              <a:t> ал-Каши. Он наблюдал за движением звезд, планет и Солнца, ему необходимы были десятичные дроби. Ал-Каши написал книгу "Ключ к арифметике" 1424 году , в которой он показал запись дроби в одну строку числами в десятичной системе и дал правила действия с ними. Ученый пользовался несколькими способами написания дроби: то он применял вертикальную черту, то чернила черного и красного цветов. Но этот труд до европейских ученых своевременно не дошел. </a:t>
            </a:r>
            <a:br>
              <a:rPr lang="ru-RU" dirty="0"/>
            </a:br>
            <a:endParaRPr lang="ru-RU" dirty="0"/>
          </a:p>
        </p:txBody>
      </p:sp>
      <p:pic>
        <p:nvPicPr>
          <p:cNvPr id="4098" name="Picture 2" descr="Аль Каши Джнемшид ибн Масуд – Аудиогид от МОУ &quot;СОШ №3 п.Советский&quot; |  tmatic.travel">
            <a:extLst>
              <a:ext uri="{FF2B5EF4-FFF2-40B4-BE49-F238E27FC236}">
                <a16:creationId xmlns:a16="http://schemas.microsoft.com/office/drawing/2014/main" id="{BE0BE093-76A2-49F4-9719-E04F59CB6CBA}"/>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8018" r="8018"/>
          <a:stretch>
            <a:fillRect/>
          </a:stretch>
        </p:blipFill>
        <p:spPr bwMode="auto">
          <a:xfrm>
            <a:off x="7822386" y="795371"/>
            <a:ext cx="3553086" cy="439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8245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966AE869-BF5C-4B90-88FE-B1AC50CB4815}"/>
              </a:ext>
            </a:extLst>
          </p:cNvPr>
          <p:cNvSpPr>
            <a:spLocks noGrp="1"/>
          </p:cNvSpPr>
          <p:nvPr>
            <p:ph type="body" sz="half" idx="2"/>
          </p:nvPr>
        </p:nvSpPr>
        <p:spPr>
          <a:xfrm>
            <a:off x="1128247" y="878501"/>
            <a:ext cx="5846486" cy="5144794"/>
          </a:xfrm>
        </p:spPr>
        <p:txBody>
          <a:bodyPr>
            <a:normAutofit/>
          </a:bodyPr>
          <a:lstStyle/>
          <a:p>
            <a:br>
              <a:rPr lang="ru-RU" sz="2400" dirty="0"/>
            </a:br>
            <a:r>
              <a:rPr lang="ru-RU" sz="2400" dirty="0"/>
              <a:t>В 1585 г. , независимо от ал-Каши, фламандский ученый Симон </a:t>
            </a:r>
            <a:r>
              <a:rPr lang="ru-RU" sz="2400" dirty="0" err="1"/>
              <a:t>Стевин</a:t>
            </a:r>
            <a:r>
              <a:rPr lang="ru-RU" sz="2400" dirty="0"/>
              <a:t> (1548-1620) сделал важное открытие, о чем написал в своей книге "Десятая" (на французском языке "</a:t>
            </a:r>
            <a:r>
              <a:rPr lang="en-US" sz="2400" dirty="0"/>
              <a:t>De </a:t>
            </a:r>
            <a:r>
              <a:rPr lang="en-US" sz="2400" dirty="0" err="1"/>
              <a:t>Thiende</a:t>
            </a:r>
            <a:r>
              <a:rPr lang="en-US" sz="2400" dirty="0"/>
              <a:t>, La </a:t>
            </a:r>
            <a:r>
              <a:rPr lang="en-US" sz="2400" dirty="0" err="1"/>
              <a:t>Disme</a:t>
            </a:r>
            <a:r>
              <a:rPr lang="en-US" sz="2400" dirty="0"/>
              <a:t>"). </a:t>
            </a:r>
            <a:r>
              <a:rPr lang="ru-RU" sz="2400" dirty="0"/>
              <a:t>Эта маленькая работа (всего 7 страниц) содержала объяснение записи и правил действий с десятичными дробями.</a:t>
            </a:r>
          </a:p>
        </p:txBody>
      </p:sp>
      <p:pic>
        <p:nvPicPr>
          <p:cNvPr id="5122" name="Picture 2" descr="Статуя Simon Stevin и шпиль церков Нотр-Дам, Брюгге, Фландрии, Бельгии  Стоковое Фото - изображение насчитывающей вихрун, башня: 153566632">
            <a:extLst>
              <a:ext uri="{FF2B5EF4-FFF2-40B4-BE49-F238E27FC236}">
                <a16:creationId xmlns:a16="http://schemas.microsoft.com/office/drawing/2014/main" id="{767289D0-BA3B-4EEC-A5EA-514142BB7560}"/>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3811" b="3811"/>
          <a:stretch>
            <a:fillRect/>
          </a:stretch>
        </p:blipFill>
        <p:spPr bwMode="auto">
          <a:xfrm>
            <a:off x="7499758" y="428514"/>
            <a:ext cx="4060271" cy="5144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255915"/>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680293CC-6694-4218-BC26-03BBE7804869}"/>
              </a:ext>
            </a:extLst>
          </p:cNvPr>
          <p:cNvSpPr>
            <a:spLocks noGrp="1"/>
          </p:cNvSpPr>
          <p:nvPr>
            <p:ph type="body" sz="half" idx="2"/>
          </p:nvPr>
        </p:nvSpPr>
        <p:spPr>
          <a:xfrm>
            <a:off x="469783" y="1283407"/>
            <a:ext cx="6504950" cy="4521775"/>
          </a:xfrm>
        </p:spPr>
        <p:txBody>
          <a:bodyPr>
            <a:normAutofit/>
          </a:bodyPr>
          <a:lstStyle/>
          <a:p>
            <a:r>
              <a:rPr lang="ru-RU" dirty="0"/>
              <a:t>Запятая в записи дробей впервые встречается в 1592г., а в 1617г. шотландский математик Джон Непер предложил отделять десятичные знаки от целого числа либо запятой, либо точкой. </a:t>
            </a:r>
            <a:br>
              <a:rPr lang="ru-RU" dirty="0"/>
            </a:br>
            <a:br>
              <a:rPr lang="ru-RU" dirty="0"/>
            </a:br>
            <a:r>
              <a:rPr lang="ru-RU" dirty="0"/>
              <a:t>Современную запись, т. е. отделение целой части запятой, предложил Кеплер (1571- 1630 гг.) . </a:t>
            </a:r>
            <a:br>
              <a:rPr lang="ru-RU" dirty="0"/>
            </a:br>
            <a:br>
              <a:rPr lang="ru-RU" dirty="0"/>
            </a:br>
            <a:r>
              <a:rPr lang="ru-RU" dirty="0"/>
              <a:t>В странах, где говорят по-английски (Англия, США, Канада и др.) , и сейчас вместо запятой пишут точку, например: 2.3 и читают: два точка три.</a:t>
            </a:r>
          </a:p>
        </p:txBody>
      </p:sp>
      <p:pic>
        <p:nvPicPr>
          <p:cNvPr id="6146" name="Picture 2" descr="Иоганн Кеплер - Немецкий Математик - Биография">
            <a:extLst>
              <a:ext uri="{FF2B5EF4-FFF2-40B4-BE49-F238E27FC236}">
                <a16:creationId xmlns:a16="http://schemas.microsoft.com/office/drawing/2014/main" id="{57892AB3-43DF-4797-8779-5D581ED67C1A}"/>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988" r="25988"/>
          <a:stretch>
            <a:fillRect/>
          </a:stretch>
        </p:blipFill>
        <p:spPr bwMode="auto">
          <a:xfrm>
            <a:off x="7503604" y="467094"/>
            <a:ext cx="4048036" cy="5119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5829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C9A2FC-585F-4E13-ADCD-4ECDF63C67D9}"/>
              </a:ext>
            </a:extLst>
          </p:cNvPr>
          <p:cNvSpPr>
            <a:spLocks noGrp="1"/>
          </p:cNvSpPr>
          <p:nvPr>
            <p:ph type="title"/>
          </p:nvPr>
        </p:nvSpPr>
        <p:spPr>
          <a:xfrm>
            <a:off x="1130270" y="953324"/>
            <a:ext cx="10178090" cy="3132115"/>
          </a:xfrm>
        </p:spPr>
        <p:txBody>
          <a:bodyPr>
            <a:prstTxWarp prst="textDeflateBottom">
              <a:avLst/>
            </a:prstTxWarp>
            <a:normAutofit/>
            <a:scene3d>
              <a:camera prst="orthographicFront"/>
              <a:lightRig rig="threePt" dir="t"/>
            </a:scene3d>
            <a:sp3d extrusionH="57150">
              <a:bevelT w="38100" h="38100" prst="slope"/>
            </a:sp3d>
          </a:bodyPr>
          <a:lstStyle/>
          <a:p>
            <a:r>
              <a:rPr lang="ru-RU" sz="8000" b="1" dirty="0">
                <a:ln w="13462">
                  <a:solidFill>
                    <a:srgbClr val="00B0F0"/>
                  </a:solidFill>
                  <a:prstDash val="solid"/>
                </a:ln>
                <a:solidFill>
                  <a:schemeClr val="tx1">
                    <a:lumMod val="85000"/>
                    <a:lumOff val="15000"/>
                  </a:schemeClr>
                </a:solidFill>
                <a:effectLst>
                  <a:glow rad="1905000">
                    <a:schemeClr val="accent2">
                      <a:satMod val="175000"/>
                      <a:alpha val="40000"/>
                    </a:schemeClr>
                  </a:glow>
                  <a:outerShdw blurRad="75057" dist="38100" dir="5400000" sy="-20000" rotWithShape="0">
                    <a:prstClr val="black">
                      <a:alpha val="25000"/>
                    </a:prstClr>
                  </a:outerShdw>
                  <a:reflection blurRad="6350" stA="60000" endA="900" endPos="60000" dist="29997" dir="5400000" sy="-100000" algn="bl" rotWithShape="0"/>
                </a:effectLst>
                <a:latin typeface="Monotype Corsiva" panose="03010101010201010101" pitchFamily="66" charset="0"/>
              </a:rPr>
              <a:t>Спасибо за внимание!</a:t>
            </a:r>
          </a:p>
        </p:txBody>
      </p:sp>
      <p:pic>
        <p:nvPicPr>
          <p:cNvPr id="4" name="Рисунок 3">
            <a:extLst>
              <a:ext uri="{FF2B5EF4-FFF2-40B4-BE49-F238E27FC236}">
                <a16:creationId xmlns:a16="http://schemas.microsoft.com/office/drawing/2014/main" id="{75EA55B9-7533-4324-A1FE-D0181DE2BFB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9426" t="22194" r="10001" b="206"/>
          <a:stretch/>
        </p:blipFill>
        <p:spPr>
          <a:xfrm>
            <a:off x="3733100" y="2172749"/>
            <a:ext cx="4370665" cy="6295937"/>
          </a:xfrm>
          <a:prstGeom prst="rect">
            <a:avLst/>
          </a:prstGeom>
        </p:spPr>
      </p:pic>
    </p:spTree>
    <p:extLst>
      <p:ext uri="{BB962C8B-B14F-4D97-AF65-F5344CB8AC3E}">
        <p14:creationId xmlns:p14="http://schemas.microsoft.com/office/powerpoint/2010/main" val="27538144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theme/theme1.xml><?xml version="1.0" encoding="utf-8"?>
<a:theme xmlns:a="http://schemas.openxmlformats.org/drawingml/2006/main" name="Галерея">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TM10001114[[fn=Галерея]]</Template>
  <TotalTime>40</TotalTime>
  <Words>367</Words>
  <Application>Microsoft Office PowerPoint</Application>
  <PresentationFormat>Широкоэкранный</PresentationFormat>
  <Paragraphs>13</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Century Gothic</vt:lpstr>
      <vt:lpstr>Monotype Corsiva</vt:lpstr>
      <vt:lpstr>Галерея</vt:lpstr>
      <vt:lpstr>История появления дробей</vt:lpstr>
      <vt:lpstr>В жизни человеку приходилось не только считать предметы, но и измерять величины. В первую очередь люди столкнулись с проблемой разделения добычи. Например, одного кабана надо было разделить на 4 семьи. Как тогда назвать кусок доставшейся каждой семье? А как измерить длину участка, если она не укладывается в ровное число шагов, при его обходе? Для этого и появились дроби. По началу только: четверть, треть, два с половиной шага, а позднее и названия посложнее.</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появления дробей</dc:title>
  <dc:creator>Пользователь</dc:creator>
  <cp:lastModifiedBy>Пользователь</cp:lastModifiedBy>
  <cp:revision>31</cp:revision>
  <dcterms:created xsi:type="dcterms:W3CDTF">2026-03-18T19:07:20Z</dcterms:created>
  <dcterms:modified xsi:type="dcterms:W3CDTF">2026-03-18T19:47:46Z</dcterms:modified>
</cp:coreProperties>
</file>